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4"/>
  </p:notesMasterIdLst>
  <p:handoutMasterIdLst>
    <p:handoutMasterId r:id="rId35"/>
  </p:handoutMasterIdLst>
  <p:sldIdLst>
    <p:sldId id="371" r:id="rId2"/>
    <p:sldId id="419" r:id="rId3"/>
    <p:sldId id="418" r:id="rId4"/>
    <p:sldId id="420" r:id="rId5"/>
    <p:sldId id="421" r:id="rId6"/>
    <p:sldId id="424" r:id="rId7"/>
    <p:sldId id="415" r:id="rId8"/>
    <p:sldId id="417" r:id="rId9"/>
    <p:sldId id="451" r:id="rId10"/>
    <p:sldId id="435" r:id="rId11"/>
    <p:sldId id="436" r:id="rId12"/>
    <p:sldId id="433" r:id="rId13"/>
    <p:sldId id="440" r:id="rId14"/>
    <p:sldId id="445" r:id="rId15"/>
    <p:sldId id="446" r:id="rId16"/>
    <p:sldId id="447" r:id="rId17"/>
    <p:sldId id="439" r:id="rId18"/>
    <p:sldId id="434" r:id="rId19"/>
    <p:sldId id="378" r:id="rId20"/>
    <p:sldId id="448" r:id="rId21"/>
    <p:sldId id="428" r:id="rId22"/>
    <p:sldId id="431" r:id="rId23"/>
    <p:sldId id="400" r:id="rId24"/>
    <p:sldId id="406" r:id="rId25"/>
    <p:sldId id="430" r:id="rId26"/>
    <p:sldId id="432" r:id="rId27"/>
    <p:sldId id="438" r:id="rId28"/>
    <p:sldId id="441" r:id="rId29"/>
    <p:sldId id="443" r:id="rId30"/>
    <p:sldId id="442" r:id="rId31"/>
    <p:sldId id="449" r:id="rId32"/>
    <p:sldId id="373" r:id="rId33"/>
  </p:sldIdLst>
  <p:sldSz cx="12192000" cy="6858000"/>
  <p:notesSz cx="6797675" cy="9926638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294" userDrawn="1">
          <p15:clr>
            <a:srgbClr val="A4A3A4"/>
          </p15:clr>
        </p15:guide>
        <p15:guide id="2" pos="2615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0016" autoAdjust="0"/>
    <p:restoredTop sz="80164" autoAdjust="0"/>
  </p:normalViewPr>
  <p:slideViewPr>
    <p:cSldViewPr>
      <p:cViewPr varScale="1">
        <p:scale>
          <a:sx n="57" d="100"/>
          <a:sy n="57" d="100"/>
        </p:scale>
        <p:origin x="66" y="282"/>
      </p:cViewPr>
      <p:guideLst>
        <p:guide orient="horz" pos="3294"/>
        <p:guide pos="2615"/>
      </p:guideLst>
    </p:cSldViewPr>
  </p:slideViewPr>
  <p:notesTextViewPr>
    <p:cViewPr>
      <p:scale>
        <a:sx n="3" d="2"/>
        <a:sy n="3" d="2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50443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774DDC9-F12B-4BF9-A41F-80C9969F4037}" type="datetimeFigureOut">
              <a:rPr lang="en-GB" smtClean="0"/>
              <a:t>21/11/2018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50443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BE76673-D006-4472-AF9F-140DF5436EC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0642244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49688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4418EC3-5A40-4308-8DB0-F46B15DA59D5}" type="datetimeFigureOut">
              <a:rPr lang="en-GB" smtClean="0"/>
              <a:t>21/11/2018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422275" y="1241425"/>
            <a:ext cx="5953125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79450" y="4776788"/>
            <a:ext cx="5438775" cy="3908425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42975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49688" y="942975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F67E2D9-D37C-40B3-AC26-2FC3E15158F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9537544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sz="1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F67E2D9-D37C-40B3-AC26-2FC3E15158F2}" type="slidenum">
              <a:rPr lang="en-GB" smtClean="0"/>
              <a:t>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0839465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F67E2D9-D37C-40B3-AC26-2FC3E15158F2}" type="slidenum">
              <a:rPr lang="en-GB" smtClean="0"/>
              <a:t>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9286073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F67E2D9-D37C-40B3-AC26-2FC3E15158F2}" type="slidenum">
              <a:rPr lang="en-GB" smtClean="0"/>
              <a:t>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9497360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F67E2D9-D37C-40B3-AC26-2FC3E15158F2}" type="slidenum">
              <a:rPr lang="en-GB" smtClean="0"/>
              <a:t>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1210892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F67E2D9-D37C-40B3-AC26-2FC3E15158F2}" type="slidenum">
              <a:rPr lang="en-GB" smtClean="0"/>
              <a:t>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669122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F67E2D9-D37C-40B3-AC26-2FC3E15158F2}" type="slidenum">
              <a:rPr lang="en-GB" smtClean="0"/>
              <a:t>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3166736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F67E2D9-D37C-40B3-AC26-2FC3E15158F2}" type="slidenum">
              <a:rPr lang="en-GB" smtClean="0"/>
              <a:t>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7559966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F67E2D9-D37C-40B3-AC26-2FC3E15158F2}" type="slidenum">
              <a:rPr lang="en-GB" smtClean="0"/>
              <a:t>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6350039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F67E2D9-D37C-40B3-AC26-2FC3E15158F2}" type="slidenum">
              <a:rPr lang="en-GB" smtClean="0"/>
              <a:t>9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10811598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F67E2D9-D37C-40B3-AC26-2FC3E15158F2}" type="slidenum">
              <a:rPr lang="en-GB" smtClean="0"/>
              <a:t>10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99706604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F67E2D9-D37C-40B3-AC26-2FC3E15158F2}" type="slidenum">
              <a:rPr lang="en-GB" smtClean="0"/>
              <a:t>11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27173598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F67E2D9-D37C-40B3-AC26-2FC3E15158F2}" type="slidenum">
              <a:rPr lang="en-GB" smtClean="0"/>
              <a:t>12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80872573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F67E2D9-D37C-40B3-AC26-2FC3E15158F2}" type="slidenum">
              <a:rPr lang="en-GB" smtClean="0"/>
              <a:t>13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59722594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F67E2D9-D37C-40B3-AC26-2FC3E15158F2}" type="slidenum">
              <a:rPr lang="en-GB" smtClean="0"/>
              <a:t>14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9486733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F67E2D9-D37C-40B3-AC26-2FC3E15158F2}" type="slidenum">
              <a:rPr lang="en-GB" smtClean="0"/>
              <a:t>15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97590349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F67E2D9-D37C-40B3-AC26-2FC3E15158F2}" type="slidenum">
              <a:rPr lang="en-GB" smtClean="0"/>
              <a:t>16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42881657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F67E2D9-D37C-40B3-AC26-2FC3E15158F2}" type="slidenum">
              <a:rPr lang="en-GB" smtClean="0"/>
              <a:t>18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86656607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F67E2D9-D37C-40B3-AC26-2FC3E15158F2}" type="slidenum">
              <a:rPr lang="en-GB" smtClean="0"/>
              <a:t>19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73776948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F67E2D9-D37C-40B3-AC26-2FC3E15158F2}" type="slidenum">
              <a:rPr lang="en-GB" smtClean="0"/>
              <a:t>20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70018896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F67E2D9-D37C-40B3-AC26-2FC3E15158F2}" type="slidenum">
              <a:rPr lang="en-GB" smtClean="0"/>
              <a:t>21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5054338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F67E2D9-D37C-40B3-AC26-2FC3E15158F2}" type="slidenum">
              <a:rPr lang="en-GB" smtClean="0"/>
              <a:t>22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5950390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F67E2D9-D37C-40B3-AC26-2FC3E15158F2}" type="slidenum">
              <a:rPr lang="en-GB" smtClean="0"/>
              <a:t>23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27686792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F67E2D9-D37C-40B3-AC26-2FC3E15158F2}" type="slidenum">
              <a:rPr lang="en-GB" smtClean="0"/>
              <a:t>24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92466645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F67E2D9-D37C-40B3-AC26-2FC3E15158F2}" type="slidenum">
              <a:rPr lang="en-GB" smtClean="0"/>
              <a:t>25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18622656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F67E2D9-D37C-40B3-AC26-2FC3E15158F2}" type="slidenum">
              <a:rPr lang="en-GB" smtClean="0"/>
              <a:t>26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62235618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F67E2D9-D37C-40B3-AC26-2FC3E15158F2}" type="slidenum">
              <a:rPr lang="en-GB" smtClean="0"/>
              <a:t>27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22570324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F67E2D9-D37C-40B3-AC26-2FC3E15158F2}" type="slidenum">
              <a:rPr lang="en-GB" smtClean="0"/>
              <a:t>28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3811879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F67E2D9-D37C-40B3-AC26-2FC3E15158F2}" type="slidenum">
              <a:rPr lang="en-GB" smtClean="0"/>
              <a:t>29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75787500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F67E2D9-D37C-40B3-AC26-2FC3E15158F2}" type="slidenum">
              <a:rPr lang="en-GB" smtClean="0"/>
              <a:t>30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87056294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F67E2D9-D37C-40B3-AC26-2FC3E15158F2}" type="slidenum">
              <a:rPr lang="en-GB" smtClean="0"/>
              <a:t>31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616561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sz="1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F67E2D9-D37C-40B3-AC26-2FC3E15158F2}" type="slidenum">
              <a:rPr lang="en-GB" smtClean="0"/>
              <a:t>32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1456430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A54B13-6979-4BFB-B8A7-4817B3481C36}" type="datetimeFigureOut">
              <a:rPr lang="en-GB" smtClean="0"/>
              <a:t>21/11/2018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C9E921-802A-4CCA-87F1-E772F2ED9F7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3907761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A54B13-6979-4BFB-B8A7-4817B3481C36}" type="datetimeFigureOut">
              <a:rPr lang="en-GB" smtClean="0"/>
              <a:t>21/11/2018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C9E921-802A-4CCA-87F1-E772F2ED9F7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3204859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A54B13-6979-4BFB-B8A7-4817B3481C36}" type="datetimeFigureOut">
              <a:rPr lang="en-GB" smtClean="0"/>
              <a:t>21/11/2018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C9E921-802A-4CCA-87F1-E772F2ED9F7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6888691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A54B13-6979-4BFB-B8A7-4817B3481C36}" type="datetimeFigureOut">
              <a:rPr lang="en-GB" smtClean="0"/>
              <a:t>21/11/2018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C9E921-802A-4CCA-87F1-E772F2ED9F7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2945694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A54B13-6979-4BFB-B8A7-4817B3481C36}" type="datetimeFigureOut">
              <a:rPr lang="en-GB" smtClean="0"/>
              <a:t>21/11/2018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C9E921-802A-4CCA-87F1-E772F2ED9F7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795497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A54B13-6979-4BFB-B8A7-4817B3481C36}" type="datetimeFigureOut">
              <a:rPr lang="en-GB" smtClean="0"/>
              <a:t>21/11/2018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C9E921-802A-4CCA-87F1-E772F2ED9F7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6108838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A54B13-6979-4BFB-B8A7-4817B3481C36}" type="datetimeFigureOut">
              <a:rPr lang="en-GB" smtClean="0"/>
              <a:t>21/11/2018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C9E921-802A-4CCA-87F1-E772F2ED9F7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7126220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A54B13-6979-4BFB-B8A7-4817B3481C36}" type="datetimeFigureOut">
              <a:rPr lang="en-GB" smtClean="0"/>
              <a:t>21/11/2018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C9E921-802A-4CCA-87F1-E772F2ED9F7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6933361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A54B13-6979-4BFB-B8A7-4817B3481C36}" type="datetimeFigureOut">
              <a:rPr lang="en-GB" smtClean="0"/>
              <a:t>21/11/2018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C9E921-802A-4CCA-87F1-E772F2ED9F7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5178380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A54B13-6979-4BFB-B8A7-4817B3481C36}" type="datetimeFigureOut">
              <a:rPr lang="en-GB" smtClean="0"/>
              <a:t>21/11/2018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C9E921-802A-4CCA-87F1-E772F2ED9F7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7860208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A54B13-6979-4BFB-B8A7-4817B3481C36}" type="datetimeFigureOut">
              <a:rPr lang="en-GB" smtClean="0"/>
              <a:t>21/11/2018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C9E921-802A-4CCA-87F1-E772F2ED9F7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1030311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BA54B13-6979-4BFB-B8A7-4817B3481C36}" type="datetimeFigureOut">
              <a:rPr lang="en-GB" smtClean="0"/>
              <a:t>21/11/2018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C9E921-802A-4CCA-87F1-E772F2ED9F7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7023928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.jpeg"/><Relationship Id="rId4" Type="http://schemas.openxmlformats.org/officeDocument/2006/relationships/image" Target="../media/image4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7.jpeg"/><Relationship Id="rId4" Type="http://schemas.openxmlformats.org/officeDocument/2006/relationships/image" Target="../media/image6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9.jpeg"/><Relationship Id="rId4" Type="http://schemas.openxmlformats.org/officeDocument/2006/relationships/image" Target="../media/image8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1.jpg"/><Relationship Id="rId4" Type="http://schemas.openxmlformats.org/officeDocument/2006/relationships/image" Target="../media/image10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3.jpeg"/><Relationship Id="rId4" Type="http://schemas.openxmlformats.org/officeDocument/2006/relationships/image" Target="../media/image12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5.jpeg"/><Relationship Id="rId4" Type="http://schemas.openxmlformats.org/officeDocument/2006/relationships/image" Target="../media/image14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6.jp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8.jpg"/><Relationship Id="rId4" Type="http://schemas.openxmlformats.org/officeDocument/2006/relationships/image" Target="../media/image17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22.jp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1.jpg"/><Relationship Id="rId5" Type="http://schemas.openxmlformats.org/officeDocument/2006/relationships/image" Target="../media/image20.jpg"/><Relationship Id="rId4" Type="http://schemas.openxmlformats.org/officeDocument/2006/relationships/image" Target="../media/image19.jp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3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4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5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7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8.jpe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9.jpe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33.jp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2.jpg"/><Relationship Id="rId5" Type="http://schemas.openxmlformats.org/officeDocument/2006/relationships/image" Target="../media/image31.jpeg"/><Relationship Id="rId4" Type="http://schemas.openxmlformats.org/officeDocument/2006/relationships/image" Target="../media/image30.jpe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5.jpg"/><Relationship Id="rId4" Type="http://schemas.openxmlformats.org/officeDocument/2006/relationships/image" Target="../media/image34.jp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7.jpg"/><Relationship Id="rId4" Type="http://schemas.openxmlformats.org/officeDocument/2006/relationships/image" Target="../media/image36.jpe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9.jpg"/><Relationship Id="rId4" Type="http://schemas.openxmlformats.org/officeDocument/2006/relationships/image" Target="../media/image38.jp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1.jpeg"/><Relationship Id="rId4" Type="http://schemas.openxmlformats.org/officeDocument/2006/relationships/image" Target="../media/image40.jp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3.jpg"/><Relationship Id="rId4" Type="http://schemas.openxmlformats.org/officeDocument/2006/relationships/image" Target="../media/image42.jp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5.jpg"/><Relationship Id="rId4" Type="http://schemas.openxmlformats.org/officeDocument/2006/relationships/image" Target="../media/image44.jp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6.jpe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7.jp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8.jp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9.jp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jpe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25890" y="44624"/>
            <a:ext cx="9570844" cy="4288908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70752" y="5589240"/>
            <a:ext cx="1008112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4800" b="1" dirty="0">
                <a:solidFill>
                  <a:srgbClr val="002B62"/>
                </a:solidFill>
                <a:latin typeface="Museo Sans Rounded 300" panose="02000000000000000000" pitchFamily="50" charset="0"/>
                <a:cs typeface="Arial" panose="020B0604020202020204" pitchFamily="34" charset="0"/>
              </a:rPr>
              <a:t>www.worldtransplantgames.org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6722" y="4653136"/>
            <a:ext cx="1008112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4800" b="1" dirty="0">
                <a:solidFill>
                  <a:srgbClr val="002B62"/>
                </a:solidFill>
                <a:latin typeface="Museo Sans Rounded 300" panose="02000000000000000000" pitchFamily="50" charset="0"/>
                <a:cs typeface="Arial" panose="020B0604020202020204" pitchFamily="34" charset="0"/>
              </a:rPr>
              <a:t>17 – 24 August 2019</a:t>
            </a:r>
          </a:p>
        </p:txBody>
      </p:sp>
    </p:spTree>
    <p:extLst>
      <p:ext uri="{BB962C8B-B14F-4D97-AF65-F5344CB8AC3E}">
        <p14:creationId xmlns:p14="http://schemas.microsoft.com/office/powerpoint/2010/main" val="279640202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65" y="0"/>
            <a:ext cx="12178469" cy="6858000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77A40730-588A-481E-ACD1-41CAC19CC075}"/>
              </a:ext>
            </a:extLst>
          </p:cNvPr>
          <p:cNvSpPr txBox="1"/>
          <p:nvPr/>
        </p:nvSpPr>
        <p:spPr>
          <a:xfrm>
            <a:off x="838200" y="488866"/>
            <a:ext cx="8714184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4000" b="1" dirty="0" err="1">
                <a:solidFill>
                  <a:srgbClr val="0E3569"/>
                </a:solidFill>
                <a:latin typeface="Museo Sans Rounded 300" panose="02000000000000000000" pitchFamily="50" charset="0"/>
                <a:cs typeface="Arial" panose="020B0604020202020204" pitchFamily="34" charset="0"/>
              </a:rPr>
              <a:t>NewcastleGateshead</a:t>
            </a:r>
            <a:r>
              <a:rPr lang="en-GB" sz="4000" b="1" dirty="0">
                <a:solidFill>
                  <a:srgbClr val="0E3569"/>
                </a:solidFill>
                <a:latin typeface="Museo Sans Rounded 300" panose="02000000000000000000" pitchFamily="50" charset="0"/>
                <a:cs typeface="Arial" panose="020B0604020202020204" pitchFamily="34" charset="0"/>
              </a:rPr>
              <a:t>, a cultural hub in North East England </a:t>
            </a:r>
            <a:endParaRPr lang="en-GB" sz="2400" b="1" dirty="0">
              <a:solidFill>
                <a:srgbClr val="0E3569"/>
              </a:solidFill>
              <a:latin typeface="Museo Sans Rounded 300" panose="02000000000000000000" pitchFamily="50" charset="0"/>
              <a:cs typeface="Arial" panose="020B0604020202020204" pitchFamily="34" charset="0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778ACC04-ACE4-44EC-85A7-7B2BE6BDEF28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1597" y="1988840"/>
            <a:ext cx="8882149" cy="36285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2627213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65" y="0"/>
            <a:ext cx="12178469" cy="6858000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77A40730-588A-481E-ACD1-41CAC19CC075}"/>
              </a:ext>
            </a:extLst>
          </p:cNvPr>
          <p:cNvSpPr txBox="1"/>
          <p:nvPr/>
        </p:nvSpPr>
        <p:spPr>
          <a:xfrm>
            <a:off x="838200" y="488866"/>
            <a:ext cx="9434264" cy="12618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800" b="1" dirty="0" err="1">
                <a:solidFill>
                  <a:srgbClr val="0E3569"/>
                </a:solidFill>
                <a:latin typeface="Museo Sans Rounded 300" panose="02000000000000000000" pitchFamily="50" charset="0"/>
                <a:cs typeface="Arial" panose="020B0604020202020204" pitchFamily="34" charset="0"/>
              </a:rPr>
              <a:t>NewcastleGateshead</a:t>
            </a:r>
            <a:r>
              <a:rPr lang="en-GB" sz="3800" b="1" dirty="0">
                <a:solidFill>
                  <a:srgbClr val="0E3569"/>
                </a:solidFill>
                <a:latin typeface="Museo Sans Rounded 300" panose="02000000000000000000" pitchFamily="50" charset="0"/>
                <a:cs typeface="Arial" panose="020B0604020202020204" pitchFamily="34" charset="0"/>
              </a:rPr>
              <a:t>, stitched together by seven awe-inspiring bridges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0350CCE3-99A2-468A-83F8-E644533C83D7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7876" y="2553485"/>
            <a:ext cx="4387416" cy="2924944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673B1AA5-C5AA-4845-80E4-8B76455CF20E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47929" y="2553485"/>
            <a:ext cx="5279204" cy="29249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5281671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531" y="0"/>
            <a:ext cx="12178469" cy="6858000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42BAA341-25BB-4FD4-A2C9-8999AEAEE1DD}"/>
              </a:ext>
            </a:extLst>
          </p:cNvPr>
          <p:cNvSpPr txBox="1"/>
          <p:nvPr/>
        </p:nvSpPr>
        <p:spPr>
          <a:xfrm>
            <a:off x="838200" y="488866"/>
            <a:ext cx="943426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4000" b="1" dirty="0">
                <a:solidFill>
                  <a:srgbClr val="0E3569"/>
                </a:solidFill>
                <a:latin typeface="Museo Sans Rounded 300" panose="02000000000000000000" pitchFamily="50" charset="0"/>
                <a:cs typeface="Arial" panose="020B0604020202020204" pitchFamily="34" charset="0"/>
              </a:rPr>
              <a:t>Known for its history and culture…</a:t>
            </a:r>
            <a:endParaRPr lang="en-GB" sz="2400" b="1" dirty="0">
              <a:solidFill>
                <a:srgbClr val="0E3569"/>
              </a:solidFill>
              <a:latin typeface="Museo Sans Rounded 300" panose="02000000000000000000" pitchFamily="50" charset="0"/>
              <a:cs typeface="Arial" panose="020B0604020202020204" pitchFamily="34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DC4B43B0-4964-4B8A-8539-B43E3194D507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4141" y="2553485"/>
            <a:ext cx="4387416" cy="2924944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E887C49D-841F-43D0-95FD-209EB6B37B27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79215" y="2553484"/>
            <a:ext cx="3895536" cy="29249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5318397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531" y="0"/>
            <a:ext cx="12178469" cy="6858000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42BAA341-25BB-4FD4-A2C9-8999AEAEE1DD}"/>
              </a:ext>
            </a:extLst>
          </p:cNvPr>
          <p:cNvSpPr txBox="1"/>
          <p:nvPr/>
        </p:nvSpPr>
        <p:spPr>
          <a:xfrm>
            <a:off x="623392" y="488866"/>
            <a:ext cx="964907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4000" b="1" dirty="0">
                <a:solidFill>
                  <a:srgbClr val="0E3569"/>
                </a:solidFill>
                <a:latin typeface="Museo Sans Rounded 300" panose="02000000000000000000" pitchFamily="50" charset="0"/>
                <a:cs typeface="Arial" panose="020B0604020202020204" pitchFamily="34" charset="0"/>
              </a:rPr>
              <a:t>…proximity to coast and countryside…</a:t>
            </a:r>
            <a:endParaRPr lang="en-GB" sz="2400" b="1" dirty="0">
              <a:solidFill>
                <a:srgbClr val="0E3569"/>
              </a:solidFill>
              <a:latin typeface="Museo Sans Rounded 300" panose="02000000000000000000" pitchFamily="50" charset="0"/>
              <a:cs typeface="Arial" panose="020B0604020202020204" pitchFamily="34" charset="0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A7FABAF0-256C-4C5D-B0BB-DBA5251B4E2E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7448" y="2556729"/>
            <a:ext cx="4217304" cy="2950669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A6DB71C2-AC4E-4FBA-BCEA-67A64759348D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51984" y="2540412"/>
            <a:ext cx="3929799" cy="29506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3444631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531" y="0"/>
            <a:ext cx="12178469" cy="6858000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42BAA341-25BB-4FD4-A2C9-8999AEAEE1DD}"/>
              </a:ext>
            </a:extLst>
          </p:cNvPr>
          <p:cNvSpPr txBox="1"/>
          <p:nvPr/>
        </p:nvSpPr>
        <p:spPr>
          <a:xfrm>
            <a:off x="838200" y="488866"/>
            <a:ext cx="9434264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4000" b="1" dirty="0">
                <a:solidFill>
                  <a:srgbClr val="0E3569"/>
                </a:solidFill>
                <a:latin typeface="Museo Sans Rounded 300" panose="02000000000000000000" pitchFamily="50" charset="0"/>
                <a:cs typeface="Arial" panose="020B0604020202020204" pitchFamily="34" charset="0"/>
              </a:rPr>
              <a:t>…there is much for athletes, supporters and families to enjoy!</a:t>
            </a:r>
            <a:endParaRPr lang="en-GB" sz="2400" b="1" dirty="0">
              <a:solidFill>
                <a:srgbClr val="0E3569"/>
              </a:solidFill>
              <a:latin typeface="Museo Sans Rounded 300" panose="02000000000000000000" pitchFamily="50" charset="0"/>
              <a:cs typeface="Arial" panose="020B0604020202020204" pitchFamily="34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CA0D489A-ED6E-49EE-9E67-BD5DB4F6F7FC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02824" y="2362458"/>
            <a:ext cx="4474604" cy="2995196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BC7580B0-CA61-49E5-A2DE-4E5D7EE98E7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199" y="2331711"/>
            <a:ext cx="4536355" cy="30259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1272789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1344" y="20133"/>
            <a:ext cx="12178469" cy="6858000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3B5828BB-3FAC-40E4-98AC-762CDA49CCFC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4010" y="2492896"/>
            <a:ext cx="4608512" cy="3073642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CA56DC20-5F3E-4ECD-84A0-08B70539EF90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59477" y="2495030"/>
            <a:ext cx="4608513" cy="3071508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7D18B3F6-DF14-42BE-8963-5913CE90DDAA}"/>
              </a:ext>
            </a:extLst>
          </p:cNvPr>
          <p:cNvSpPr txBox="1"/>
          <p:nvPr/>
        </p:nvSpPr>
        <p:spPr>
          <a:xfrm>
            <a:off x="1124010" y="1052736"/>
            <a:ext cx="9220462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solidFill>
                  <a:srgbClr val="0E3569"/>
                </a:solidFill>
                <a:latin typeface="Museo Sans Rounded 300" panose="02000000000000000000" pitchFamily="50" charset="0"/>
                <a:cs typeface="Arial" panose="020B0604020202020204" pitchFamily="34" charset="0"/>
              </a:rPr>
              <a:t>A warm welcome awaits from passionate sport fans and hundreds of enthusiastic volunteers</a:t>
            </a:r>
            <a:endParaRPr lang="en-GB" sz="3200" dirty="0">
              <a:solidFill>
                <a:srgbClr val="0E3569"/>
              </a:solidFill>
              <a:latin typeface="Museo Sans Rounded 300" panose="02000000000000000000" pitchFamily="50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7147835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65" y="0"/>
            <a:ext cx="12178469" cy="6858000"/>
          </a:xfrm>
          <a:prstGeom prst="rect">
            <a:avLst/>
          </a:prstGeom>
        </p:spPr>
      </p:pic>
      <p:pic>
        <p:nvPicPr>
          <p:cNvPr id="8" name="Content Placeholder 19">
            <a:extLst>
              <a:ext uri="{FF2B5EF4-FFF2-40B4-BE49-F238E27FC236}">
                <a16:creationId xmlns:a16="http://schemas.microsoft.com/office/drawing/2014/main" id="{B766906C-8D60-41DC-A070-923677FA79C9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2274094"/>
            <a:ext cx="5181600" cy="3454400"/>
          </a:xfrm>
          <a:prstGeom prst="rect">
            <a:avLst/>
          </a:prstGeom>
        </p:spPr>
      </p:pic>
      <p:pic>
        <p:nvPicPr>
          <p:cNvPr id="9" name="Content Placeholder 21">
            <a:extLst>
              <a:ext uri="{FF2B5EF4-FFF2-40B4-BE49-F238E27FC236}">
                <a16:creationId xmlns:a16="http://schemas.microsoft.com/office/drawing/2014/main" id="{DB07A0E1-7044-4B31-AA47-B0DFA84DF747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72200" y="2274094"/>
            <a:ext cx="5181600" cy="3454400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77A40730-588A-481E-ACD1-41CAC19CC075}"/>
              </a:ext>
            </a:extLst>
          </p:cNvPr>
          <p:cNvSpPr txBox="1"/>
          <p:nvPr/>
        </p:nvSpPr>
        <p:spPr>
          <a:xfrm>
            <a:off x="838200" y="488866"/>
            <a:ext cx="957828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 err="1">
                <a:solidFill>
                  <a:srgbClr val="0E3569"/>
                </a:solidFill>
                <a:latin typeface="Museo Sans Rounded 300" panose="02000000000000000000" pitchFamily="50" charset="0"/>
                <a:cs typeface="Arial" panose="020B0604020202020204" pitchFamily="34" charset="0"/>
              </a:rPr>
              <a:t>NewcastleGateshead</a:t>
            </a:r>
            <a:r>
              <a:rPr lang="en-GB" sz="3600" b="1" dirty="0">
                <a:solidFill>
                  <a:srgbClr val="0E3569"/>
                </a:solidFill>
                <a:latin typeface="Museo Sans Rounded 300" panose="02000000000000000000" pitchFamily="50" charset="0"/>
                <a:cs typeface="Arial" panose="020B0604020202020204" pitchFamily="34" charset="0"/>
              </a:rPr>
              <a:t> has a track-record for delivering successful sporting events</a:t>
            </a:r>
          </a:p>
        </p:txBody>
      </p:sp>
    </p:spTree>
    <p:extLst>
      <p:ext uri="{BB962C8B-B14F-4D97-AF65-F5344CB8AC3E}">
        <p14:creationId xmlns:p14="http://schemas.microsoft.com/office/powerpoint/2010/main" val="398506048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65" y="0"/>
            <a:ext cx="12178469" cy="6858000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2AA07F90-A531-447E-988B-2B75AAEF9434}"/>
              </a:ext>
            </a:extLst>
          </p:cNvPr>
          <p:cNvSpPr txBox="1"/>
          <p:nvPr/>
        </p:nvSpPr>
        <p:spPr>
          <a:xfrm>
            <a:off x="838200" y="488866"/>
            <a:ext cx="957828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4000" b="1" dirty="0">
                <a:solidFill>
                  <a:srgbClr val="0E3569"/>
                </a:solidFill>
                <a:latin typeface="Museo Sans Rounded 300" panose="02000000000000000000" pitchFamily="50" charset="0"/>
                <a:cs typeface="Arial" panose="020B0604020202020204" pitchFamily="34" charset="0"/>
              </a:rPr>
              <a:t>An accessible and compact destination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55EC9D2E-6E1D-4984-AD73-091B01DE312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5400" y="1494954"/>
            <a:ext cx="9145016" cy="46767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243310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65" y="0"/>
            <a:ext cx="12178469" cy="685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77816872-A312-4E18-97E4-DD5450367825}"/>
              </a:ext>
            </a:extLst>
          </p:cNvPr>
          <p:cNvSpPr txBox="1"/>
          <p:nvPr/>
        </p:nvSpPr>
        <p:spPr>
          <a:xfrm>
            <a:off x="5519937" y="2024490"/>
            <a:ext cx="5256583" cy="40318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dirty="0">
                <a:solidFill>
                  <a:srgbClr val="0E3569"/>
                </a:solidFill>
                <a:latin typeface="Museo Sans Rounded 300" panose="02000000000000000000" pitchFamily="50" charset="0"/>
                <a:cs typeface="Arial" panose="020B0604020202020204" pitchFamily="34" charset="0"/>
              </a:rPr>
              <a:t>For those who want to stay a little longer and explore the rest of the UK, Travel Bureau Destinations can create the perfect itinerary. Choose from the Lake District, Edinburgh, London, Cotswolds and more</a:t>
            </a:r>
            <a:r>
              <a:rPr lang="en-GB" sz="2800" dirty="0">
                <a:solidFill>
                  <a:srgbClr val="0E356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  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71DA2087-82A0-4543-AB07-A0C7C3654FDD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13140" y="1874098"/>
            <a:ext cx="2723095" cy="1815397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E35DCF05-EA3D-478C-AD5F-69D8F7F8A7F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64580" y="4221088"/>
            <a:ext cx="2728056" cy="1815397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2AA07F90-A531-447E-988B-2B75AAEF9434}"/>
              </a:ext>
            </a:extLst>
          </p:cNvPr>
          <p:cNvSpPr txBox="1"/>
          <p:nvPr/>
        </p:nvSpPr>
        <p:spPr>
          <a:xfrm>
            <a:off x="838200" y="488866"/>
            <a:ext cx="1008233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4000" b="1" dirty="0">
                <a:solidFill>
                  <a:srgbClr val="0E3569"/>
                </a:solidFill>
                <a:latin typeface="Museo Sans Rounded 300" panose="02000000000000000000" pitchFamily="50" charset="0"/>
                <a:cs typeface="Arial" panose="020B0604020202020204" pitchFamily="34" charset="0"/>
              </a:rPr>
              <a:t>Extended Stays</a:t>
            </a:r>
          </a:p>
        </p:txBody>
      </p:sp>
    </p:spTree>
    <p:extLst>
      <p:ext uri="{BB962C8B-B14F-4D97-AF65-F5344CB8AC3E}">
        <p14:creationId xmlns:p14="http://schemas.microsoft.com/office/powerpoint/2010/main" val="352397687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531" y="0"/>
            <a:ext cx="12178469" cy="6858000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42BAA341-25BB-4FD4-A2C9-8999AEAEE1DD}"/>
              </a:ext>
            </a:extLst>
          </p:cNvPr>
          <p:cNvSpPr txBox="1"/>
          <p:nvPr/>
        </p:nvSpPr>
        <p:spPr>
          <a:xfrm>
            <a:off x="838200" y="488866"/>
            <a:ext cx="943426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4000" b="1" dirty="0">
                <a:solidFill>
                  <a:srgbClr val="0E3569"/>
                </a:solidFill>
                <a:latin typeface="Museo Sans Rounded 300" panose="02000000000000000000" pitchFamily="50" charset="0"/>
                <a:cs typeface="Arial" panose="020B0604020202020204" pitchFamily="34" charset="0"/>
              </a:rPr>
              <a:t>World-class sporting venues</a:t>
            </a:r>
            <a:endParaRPr lang="en-GB" sz="2400" b="1" dirty="0">
              <a:solidFill>
                <a:srgbClr val="0E3569"/>
              </a:solidFill>
              <a:latin typeface="Museo Sans Rounded 300" panose="02000000000000000000" pitchFamily="50" charset="0"/>
              <a:cs typeface="Arial" panose="020B0604020202020204" pitchFamily="34" charset="0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CBDD7FF2-09EE-4C9D-8522-5DB6D66C22D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5440" y="1844824"/>
            <a:ext cx="3571875" cy="2047875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B01A1F1C-B78A-4E46-A136-CEFCB638813F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7896" y="4540771"/>
            <a:ext cx="3571875" cy="2087563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D8297F43-EB98-4275-8535-4A60CEF64304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99390" y="1827932"/>
            <a:ext cx="3210267" cy="2081658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B893C552-6F98-42AC-B731-FD316ACB472B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38481" y="4756126"/>
            <a:ext cx="3332084" cy="18722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6091469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65" y="0"/>
            <a:ext cx="12178469" cy="685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77816872-A312-4E18-97E4-DD5450367825}"/>
              </a:ext>
            </a:extLst>
          </p:cNvPr>
          <p:cNvSpPr txBox="1"/>
          <p:nvPr/>
        </p:nvSpPr>
        <p:spPr>
          <a:xfrm>
            <a:off x="5519937" y="2024490"/>
            <a:ext cx="6684062" cy="36625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dirty="0">
                <a:solidFill>
                  <a:srgbClr val="0E3569"/>
                </a:solidFill>
                <a:latin typeface="Museo Sans Rounded 300" panose="02000000000000000000" pitchFamily="50" charset="0"/>
                <a:cs typeface="Arial" panose="020B0604020202020204" pitchFamily="34" charset="0"/>
              </a:rPr>
              <a:t>Confirmed events include:</a:t>
            </a:r>
          </a:p>
          <a:p>
            <a:r>
              <a:rPr lang="en-GB" sz="3200" dirty="0">
                <a:solidFill>
                  <a:srgbClr val="FF0000"/>
                </a:solidFill>
                <a:latin typeface="Museo Sans Rounded 300" panose="02000000000000000000" pitchFamily="50" charset="0"/>
                <a:cs typeface="Arial" panose="020B0604020202020204" pitchFamily="34" charset="0"/>
              </a:rPr>
              <a:t>Archery, athletics, badminton</a:t>
            </a:r>
            <a:r>
              <a:rPr lang="en-GB" sz="3200" dirty="0">
                <a:solidFill>
                  <a:srgbClr val="0E3569"/>
                </a:solidFill>
                <a:latin typeface="Museo Sans Rounded 300" panose="02000000000000000000" pitchFamily="50" charset="0"/>
                <a:cs typeface="Arial" panose="020B0604020202020204" pitchFamily="34" charset="0"/>
              </a:rPr>
              <a:t>, basketball, </a:t>
            </a:r>
            <a:r>
              <a:rPr lang="en-GB" sz="3200" dirty="0">
                <a:solidFill>
                  <a:srgbClr val="FF0000"/>
                </a:solidFill>
                <a:latin typeface="Museo Sans Rounded 300" panose="02000000000000000000" pitchFamily="50" charset="0"/>
                <a:cs typeface="Arial" panose="020B0604020202020204" pitchFamily="34" charset="0"/>
              </a:rPr>
              <a:t>cycling, darts</a:t>
            </a:r>
            <a:r>
              <a:rPr lang="en-GB" sz="3200" dirty="0">
                <a:solidFill>
                  <a:srgbClr val="0E3569"/>
                </a:solidFill>
                <a:latin typeface="Museo Sans Rounded 300" panose="02000000000000000000" pitchFamily="50" charset="0"/>
                <a:cs typeface="Arial" panose="020B0604020202020204" pitchFamily="34" charset="0"/>
              </a:rPr>
              <a:t>, football, golf, </a:t>
            </a:r>
            <a:r>
              <a:rPr lang="en-GB" sz="3200" dirty="0" err="1">
                <a:solidFill>
                  <a:srgbClr val="0E3569"/>
                </a:solidFill>
                <a:latin typeface="Museo Sans Rounded 300" panose="02000000000000000000" pitchFamily="50" charset="0"/>
                <a:cs typeface="Arial" panose="020B0604020202020204" pitchFamily="34" charset="0"/>
              </a:rPr>
              <a:t>petanque</a:t>
            </a:r>
            <a:r>
              <a:rPr lang="en-GB" sz="3200" dirty="0">
                <a:solidFill>
                  <a:srgbClr val="0E3569"/>
                </a:solidFill>
                <a:latin typeface="Museo Sans Rounded 300" panose="02000000000000000000" pitchFamily="50" charset="0"/>
                <a:cs typeface="Arial" panose="020B0604020202020204" pitchFamily="34" charset="0"/>
              </a:rPr>
              <a:t>, </a:t>
            </a:r>
            <a:r>
              <a:rPr lang="en-GB" sz="3200" dirty="0">
                <a:solidFill>
                  <a:srgbClr val="FF0000"/>
                </a:solidFill>
                <a:latin typeface="Museo Sans Rounded 300" panose="02000000000000000000" pitchFamily="50" charset="0"/>
                <a:cs typeface="Arial" panose="020B0604020202020204" pitchFamily="34" charset="0"/>
              </a:rPr>
              <a:t>table tennis, tennis, ten pin bowling, squash, swimming</a:t>
            </a:r>
            <a:r>
              <a:rPr lang="en-GB" sz="3200" dirty="0">
                <a:solidFill>
                  <a:srgbClr val="0E3569"/>
                </a:solidFill>
                <a:latin typeface="Museo Sans Rounded 300" panose="02000000000000000000" pitchFamily="50" charset="0"/>
                <a:cs typeface="Arial" panose="020B0604020202020204" pitchFamily="34" charset="0"/>
              </a:rPr>
              <a:t>, volleyball, virtual triathlon.</a:t>
            </a:r>
          </a:p>
          <a:p>
            <a:r>
              <a:rPr lang="en-GB" sz="2000" dirty="0">
                <a:solidFill>
                  <a:srgbClr val="FF0000"/>
                </a:solidFill>
                <a:latin typeface="Museo Sans Rounded 300" panose="02000000000000000000" pitchFamily="50" charset="0"/>
                <a:cs typeface="Arial" panose="020B0604020202020204" pitchFamily="34" charset="0"/>
              </a:rPr>
              <a:t>*Red events open to some Junior age groups</a:t>
            </a:r>
          </a:p>
          <a:p>
            <a:r>
              <a:rPr lang="en-GB" sz="1600" dirty="0">
                <a:solidFill>
                  <a:srgbClr val="FF0000"/>
                </a:solidFill>
                <a:latin typeface="Museo Sans Rounded 300" panose="02000000000000000000" pitchFamily="50" charset="0"/>
                <a:cs typeface="Arial" panose="020B0604020202020204" pitchFamily="34" charset="0"/>
              </a:rPr>
              <a:t>TBC WTGF Sports Committee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019F1011-D31B-48FD-82FF-D2DD6C844D21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6858" y="1772816"/>
            <a:ext cx="3412987" cy="4735761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8D2170E4-C8F0-4026-A652-36F9C2876E54}"/>
              </a:ext>
            </a:extLst>
          </p:cNvPr>
          <p:cNvSpPr txBox="1"/>
          <p:nvPr/>
        </p:nvSpPr>
        <p:spPr>
          <a:xfrm>
            <a:off x="838200" y="488866"/>
            <a:ext cx="777808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4000" b="1" dirty="0">
                <a:solidFill>
                  <a:srgbClr val="0E3569"/>
                </a:solidFill>
                <a:latin typeface="Museo Sans Rounded 300" panose="02000000000000000000" pitchFamily="50" charset="0"/>
                <a:cs typeface="Arial" panose="020B0604020202020204" pitchFamily="34" charset="0"/>
              </a:rPr>
              <a:t>Sports Schedule</a:t>
            </a:r>
          </a:p>
        </p:txBody>
      </p:sp>
    </p:spTree>
    <p:extLst>
      <p:ext uri="{BB962C8B-B14F-4D97-AF65-F5344CB8AC3E}">
        <p14:creationId xmlns:p14="http://schemas.microsoft.com/office/powerpoint/2010/main" val="314550040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531" y="0"/>
            <a:ext cx="12178469" cy="6858000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42BAA341-25BB-4FD4-A2C9-8999AEAEE1DD}"/>
              </a:ext>
            </a:extLst>
          </p:cNvPr>
          <p:cNvSpPr txBox="1"/>
          <p:nvPr/>
        </p:nvSpPr>
        <p:spPr>
          <a:xfrm>
            <a:off x="838200" y="488866"/>
            <a:ext cx="943426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4000" b="1" dirty="0">
                <a:solidFill>
                  <a:srgbClr val="0E3569"/>
                </a:solidFill>
                <a:latin typeface="Museo Sans Rounded 300" panose="02000000000000000000" pitchFamily="50" charset="0"/>
                <a:cs typeface="Arial" panose="020B0604020202020204" pitchFamily="34" charset="0"/>
              </a:rPr>
              <a:t>Sports Schedule – Athletics</a:t>
            </a:r>
            <a:endParaRPr lang="en-GB" sz="2400" b="1" dirty="0">
              <a:solidFill>
                <a:srgbClr val="0E3569"/>
              </a:solidFill>
              <a:latin typeface="Museo Sans Rounded 300" panose="02000000000000000000" pitchFamily="50" charset="0"/>
              <a:cs typeface="Arial" panose="020B0604020202020204" pitchFamily="34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80B71052-23B5-4156-8640-6BCE1F853F32}"/>
              </a:ext>
            </a:extLst>
          </p:cNvPr>
          <p:cNvSpPr txBox="1"/>
          <p:nvPr/>
        </p:nvSpPr>
        <p:spPr>
          <a:xfrm>
            <a:off x="5087888" y="2024490"/>
            <a:ext cx="7116111" cy="36625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dirty="0">
                <a:solidFill>
                  <a:srgbClr val="0E3569"/>
                </a:solidFill>
                <a:latin typeface="Museo Sans Rounded 300" panose="02000000000000000000" pitchFamily="50" charset="0"/>
                <a:cs typeface="Arial" panose="020B0604020202020204" pitchFamily="34" charset="0"/>
              </a:rPr>
              <a:t>Track and Field:</a:t>
            </a:r>
          </a:p>
          <a:p>
            <a:r>
              <a:rPr lang="en-GB" sz="3600" dirty="0">
                <a:solidFill>
                  <a:srgbClr val="0E3569"/>
                </a:solidFill>
                <a:latin typeface="Museo Sans Rounded 300" panose="02000000000000000000" pitchFamily="50" charset="0"/>
                <a:cs typeface="Arial" panose="020B0604020202020204" pitchFamily="34" charset="0"/>
              </a:rPr>
              <a:t>100m, 200m, 400m, 1500m, 5000m; race walk, 4 x 100m relay, 4 x 400m relay, shot put, long jump, high jump, discus, javelin. </a:t>
            </a:r>
          </a:p>
          <a:p>
            <a:r>
              <a:rPr lang="en-GB" sz="1600" dirty="0">
                <a:solidFill>
                  <a:srgbClr val="FF0000"/>
                </a:solidFill>
                <a:latin typeface="Museo Sans Rounded 300" panose="02000000000000000000" pitchFamily="50" charset="0"/>
                <a:cs typeface="Arial" panose="020B0604020202020204" pitchFamily="34" charset="0"/>
              </a:rPr>
              <a:t>TBC WTGF Sports Committee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9E0E4A49-6566-48EA-A398-190157E21820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2306182"/>
            <a:ext cx="3754262" cy="28529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8628127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531" y="0"/>
            <a:ext cx="12178469" cy="6858000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42BAA341-25BB-4FD4-A2C9-8999AEAEE1DD}"/>
              </a:ext>
            </a:extLst>
          </p:cNvPr>
          <p:cNvSpPr txBox="1"/>
          <p:nvPr/>
        </p:nvSpPr>
        <p:spPr>
          <a:xfrm>
            <a:off x="838200" y="488866"/>
            <a:ext cx="943426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4000" b="1" dirty="0">
                <a:solidFill>
                  <a:srgbClr val="0E3569"/>
                </a:solidFill>
                <a:latin typeface="Museo Sans Rounded 300" panose="02000000000000000000" pitchFamily="50" charset="0"/>
                <a:cs typeface="Arial" panose="020B0604020202020204" pitchFamily="34" charset="0"/>
              </a:rPr>
              <a:t>Sports Schedule – Swimming</a:t>
            </a:r>
            <a:endParaRPr lang="en-GB" sz="2400" b="1" dirty="0">
              <a:solidFill>
                <a:srgbClr val="0E3569"/>
              </a:solidFill>
              <a:latin typeface="Museo Sans Rounded 300" panose="02000000000000000000" pitchFamily="50" charset="0"/>
              <a:cs typeface="Arial" panose="020B0604020202020204" pitchFamily="34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80B71052-23B5-4156-8640-6BCE1F853F32}"/>
              </a:ext>
            </a:extLst>
          </p:cNvPr>
          <p:cNvSpPr txBox="1"/>
          <p:nvPr/>
        </p:nvSpPr>
        <p:spPr>
          <a:xfrm>
            <a:off x="5087888" y="2024490"/>
            <a:ext cx="7116111" cy="36625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dirty="0">
                <a:solidFill>
                  <a:srgbClr val="0E3569"/>
                </a:solidFill>
                <a:latin typeface="Museo Sans Rounded 300" panose="02000000000000000000" pitchFamily="50" charset="0"/>
                <a:cs typeface="Arial" panose="020B0604020202020204" pitchFamily="34" charset="0"/>
              </a:rPr>
              <a:t>Freestyle (50m, 100m, 200m, 400m); breaststroke (50m, 100m); backstroke (50m, 100m); butterfly (50m); 200m individual medley; 4x50m freestyle relay; 4x50m medley relay; 200m relay. </a:t>
            </a:r>
          </a:p>
          <a:p>
            <a:r>
              <a:rPr lang="en-GB" sz="1600" dirty="0">
                <a:solidFill>
                  <a:srgbClr val="FF0000"/>
                </a:solidFill>
                <a:latin typeface="Museo Sans Rounded 300" panose="02000000000000000000" pitchFamily="50" charset="0"/>
                <a:cs typeface="Arial" panose="020B0604020202020204" pitchFamily="34" charset="0"/>
              </a:rPr>
              <a:t>TBC WTGF Sports Committee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D1451B17-D932-4893-B9AC-993E98F65189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2564904"/>
            <a:ext cx="3847018" cy="25616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2173309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531" y="0"/>
            <a:ext cx="12178469" cy="6858000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42BAA341-25BB-4FD4-A2C9-8999AEAEE1DD}"/>
              </a:ext>
            </a:extLst>
          </p:cNvPr>
          <p:cNvSpPr txBox="1"/>
          <p:nvPr/>
        </p:nvSpPr>
        <p:spPr>
          <a:xfrm>
            <a:off x="838200" y="488866"/>
            <a:ext cx="943426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4000" b="1" dirty="0">
                <a:solidFill>
                  <a:srgbClr val="0E3569"/>
                </a:solidFill>
                <a:latin typeface="Museo Sans Rounded 300" panose="02000000000000000000" pitchFamily="50" charset="0"/>
                <a:cs typeface="Arial" panose="020B0604020202020204" pitchFamily="34" charset="0"/>
              </a:rPr>
              <a:t>Sports Schedule – Juniors</a:t>
            </a:r>
            <a:endParaRPr lang="en-GB" sz="2400" b="1" dirty="0">
              <a:solidFill>
                <a:srgbClr val="0E3569"/>
              </a:solidFill>
              <a:latin typeface="Museo Sans Rounded 300" panose="02000000000000000000" pitchFamily="50" charset="0"/>
              <a:cs typeface="Arial" panose="020B0604020202020204" pitchFamily="34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80B71052-23B5-4156-8640-6BCE1F853F32}"/>
              </a:ext>
            </a:extLst>
          </p:cNvPr>
          <p:cNvSpPr txBox="1"/>
          <p:nvPr/>
        </p:nvSpPr>
        <p:spPr>
          <a:xfrm>
            <a:off x="407369" y="2024490"/>
            <a:ext cx="10297143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dirty="0">
                <a:solidFill>
                  <a:srgbClr val="0E3569"/>
                </a:solidFill>
                <a:latin typeface="Museo Sans Rounded 300" panose="02000000000000000000" pitchFamily="50" charset="0"/>
                <a:cs typeface="Arial" panose="020B0604020202020204" pitchFamily="34" charset="0"/>
              </a:rPr>
              <a:t>Archery (15-17); badminton (9-11, 12-14, 15-17); cycling 5km time trial (9-11, 12-14, 15-17); </a:t>
            </a:r>
          </a:p>
          <a:p>
            <a:r>
              <a:rPr lang="en-GB" sz="3600" dirty="0">
                <a:solidFill>
                  <a:srgbClr val="0E3569"/>
                </a:solidFill>
                <a:latin typeface="Museo Sans Rounded 300" panose="02000000000000000000" pitchFamily="50" charset="0"/>
                <a:cs typeface="Arial" panose="020B0604020202020204" pitchFamily="34" charset="0"/>
              </a:rPr>
              <a:t>darts (9-11, 12-14, 15-17); squash (15-17); </a:t>
            </a:r>
          </a:p>
          <a:p>
            <a:r>
              <a:rPr lang="en-GB" sz="3600" dirty="0">
                <a:solidFill>
                  <a:srgbClr val="0E3569"/>
                </a:solidFill>
                <a:latin typeface="Museo Sans Rounded 300" panose="02000000000000000000" pitchFamily="50" charset="0"/>
                <a:cs typeface="Arial" panose="020B0604020202020204" pitchFamily="34" charset="0"/>
              </a:rPr>
              <a:t>table tennis (9-11, 12-14, 15-17); </a:t>
            </a:r>
          </a:p>
          <a:p>
            <a:r>
              <a:rPr lang="en-GB" sz="3600" dirty="0">
                <a:solidFill>
                  <a:srgbClr val="0E3569"/>
                </a:solidFill>
                <a:latin typeface="Museo Sans Rounded 300" panose="02000000000000000000" pitchFamily="50" charset="0"/>
                <a:cs typeface="Arial" panose="020B0604020202020204" pitchFamily="34" charset="0"/>
              </a:rPr>
              <a:t>ten pin bowling (9-11, 12-14, 15-17); </a:t>
            </a:r>
          </a:p>
          <a:p>
            <a:r>
              <a:rPr lang="en-GB" sz="3600" dirty="0">
                <a:solidFill>
                  <a:srgbClr val="0E3569"/>
                </a:solidFill>
                <a:latin typeface="Museo Sans Rounded 300" panose="02000000000000000000" pitchFamily="50" charset="0"/>
                <a:cs typeface="Arial" panose="020B0604020202020204" pitchFamily="34" charset="0"/>
              </a:rPr>
              <a:t>tennis (9-11, 12-14, 15-17). </a:t>
            </a:r>
          </a:p>
          <a:p>
            <a:r>
              <a:rPr lang="en-GB" sz="1600" dirty="0">
                <a:solidFill>
                  <a:srgbClr val="FF0000"/>
                </a:solidFill>
                <a:latin typeface="Museo Sans Rounded 300" panose="02000000000000000000" pitchFamily="50" charset="0"/>
                <a:cs typeface="Arial" panose="020B0604020202020204" pitchFamily="34" charset="0"/>
              </a:rPr>
              <a:t>TBC WTGF Sports Committee</a:t>
            </a:r>
            <a:r>
              <a:rPr lang="en-GB" sz="3600" dirty="0">
                <a:solidFill>
                  <a:srgbClr val="0E3569"/>
                </a:solidFill>
                <a:latin typeface="Museo Sans Rounded 300" panose="02000000000000000000" pitchFamily="50" charset="0"/>
                <a:cs typeface="Arial" panose="020B0604020202020204" pitchFamily="34" charset="0"/>
              </a:rPr>
              <a:t> </a:t>
            </a:r>
            <a:endParaRPr lang="en-GB" sz="1600" dirty="0">
              <a:solidFill>
                <a:srgbClr val="FF0000"/>
              </a:solidFill>
              <a:latin typeface="Museo Sans Rounded 300" panose="02000000000000000000" pitchFamily="50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7726340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531" y="0"/>
            <a:ext cx="12178469" cy="6858000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42BAA341-25BB-4FD4-A2C9-8999AEAEE1DD}"/>
              </a:ext>
            </a:extLst>
          </p:cNvPr>
          <p:cNvSpPr txBox="1"/>
          <p:nvPr/>
        </p:nvSpPr>
        <p:spPr>
          <a:xfrm>
            <a:off x="838200" y="488866"/>
            <a:ext cx="943426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4000" b="1" dirty="0">
                <a:solidFill>
                  <a:srgbClr val="0E3569"/>
                </a:solidFill>
                <a:latin typeface="Museo Sans Rounded 300" panose="02000000000000000000" pitchFamily="50" charset="0"/>
                <a:cs typeface="Arial" panose="020B0604020202020204" pitchFamily="34" charset="0"/>
              </a:rPr>
              <a:t>Sports Schedule – Juniors</a:t>
            </a:r>
            <a:endParaRPr lang="en-GB" sz="2400" b="1" dirty="0">
              <a:solidFill>
                <a:srgbClr val="0E3569"/>
              </a:solidFill>
              <a:latin typeface="Museo Sans Rounded 300" panose="02000000000000000000" pitchFamily="50" charset="0"/>
              <a:cs typeface="Arial" panose="020B0604020202020204" pitchFamily="34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80B71052-23B5-4156-8640-6BCE1F853F32}"/>
              </a:ext>
            </a:extLst>
          </p:cNvPr>
          <p:cNvSpPr txBox="1"/>
          <p:nvPr/>
        </p:nvSpPr>
        <p:spPr>
          <a:xfrm>
            <a:off x="407369" y="2024490"/>
            <a:ext cx="11593288" cy="36625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dirty="0">
                <a:solidFill>
                  <a:srgbClr val="0E3569"/>
                </a:solidFill>
                <a:latin typeface="Museo Sans Rounded 300" panose="02000000000000000000" pitchFamily="50" charset="0"/>
                <a:cs typeface="Arial" panose="020B0604020202020204" pitchFamily="34" charset="0"/>
              </a:rPr>
              <a:t>Athletics: 25m; 50m; 100m; 200m; ball throw; </a:t>
            </a:r>
          </a:p>
          <a:p>
            <a:r>
              <a:rPr lang="en-GB" sz="3600" dirty="0">
                <a:solidFill>
                  <a:srgbClr val="0E3569"/>
                </a:solidFill>
                <a:latin typeface="Museo Sans Rounded 300" panose="02000000000000000000" pitchFamily="50" charset="0"/>
                <a:cs typeface="Arial" panose="020B0604020202020204" pitchFamily="34" charset="0"/>
              </a:rPr>
              <a:t>high jump; long jump; shot putt. </a:t>
            </a:r>
          </a:p>
          <a:p>
            <a:endParaRPr lang="en-GB" sz="3600" dirty="0">
              <a:solidFill>
                <a:srgbClr val="0E3569"/>
              </a:solidFill>
              <a:latin typeface="Museo Sans Rounded 300" panose="02000000000000000000" pitchFamily="50" charset="0"/>
              <a:cs typeface="Arial" panose="020B0604020202020204" pitchFamily="34" charset="0"/>
            </a:endParaRPr>
          </a:p>
          <a:p>
            <a:r>
              <a:rPr lang="en-GB" sz="3600" dirty="0">
                <a:solidFill>
                  <a:srgbClr val="0E3569"/>
                </a:solidFill>
                <a:latin typeface="Museo Sans Rounded 300" panose="02000000000000000000" pitchFamily="50" charset="0"/>
                <a:cs typeface="Arial" panose="020B0604020202020204" pitchFamily="34" charset="0"/>
              </a:rPr>
              <a:t>Swimming: Freestyle (25m, 50m, 100m, 200m); breaststroke (25m, 50m, 100m); backstroke (25m, 50m, 100m); butterfly (25m, 50m). </a:t>
            </a:r>
          </a:p>
          <a:p>
            <a:r>
              <a:rPr lang="en-GB" sz="1600" dirty="0">
                <a:solidFill>
                  <a:srgbClr val="FF0000"/>
                </a:solidFill>
                <a:latin typeface="Museo Sans Rounded 300" panose="02000000000000000000" pitchFamily="50" charset="0"/>
                <a:cs typeface="Arial" panose="020B0604020202020204" pitchFamily="34" charset="0"/>
              </a:rPr>
              <a:t>TBC WTGF Sports Committee</a:t>
            </a:r>
          </a:p>
        </p:txBody>
      </p:sp>
    </p:spTree>
    <p:extLst>
      <p:ext uri="{BB962C8B-B14F-4D97-AF65-F5344CB8AC3E}">
        <p14:creationId xmlns:p14="http://schemas.microsoft.com/office/powerpoint/2010/main" val="160414883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9043BC30-AA2A-4F86-9DFD-CDE59D58A69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90494" y="379476"/>
            <a:ext cx="5811012" cy="6099048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29EAB8ED-D820-4A69-B4E0-53988654EBBF}"/>
              </a:ext>
            </a:extLst>
          </p:cNvPr>
          <p:cNvSpPr/>
          <p:nvPr/>
        </p:nvSpPr>
        <p:spPr>
          <a:xfrm>
            <a:off x="8938407" y="5949280"/>
            <a:ext cx="324358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dirty="0">
                <a:solidFill>
                  <a:srgbClr val="FF0000"/>
                </a:solidFill>
                <a:latin typeface="Museo Sans Rounded 300" panose="02000000000000000000" pitchFamily="50" charset="0"/>
                <a:cs typeface="Arial" panose="020B0604020202020204" pitchFamily="34" charset="0"/>
              </a:rPr>
              <a:t>TBC WTGF Sports Committee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87240908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65" y="0"/>
            <a:ext cx="12178469" cy="685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77816872-A312-4E18-97E4-DD5450367825}"/>
              </a:ext>
            </a:extLst>
          </p:cNvPr>
          <p:cNvSpPr txBox="1"/>
          <p:nvPr/>
        </p:nvSpPr>
        <p:spPr>
          <a:xfrm>
            <a:off x="5519937" y="2024490"/>
            <a:ext cx="5904655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>
                <a:solidFill>
                  <a:srgbClr val="0E3569"/>
                </a:solidFill>
                <a:latin typeface="Museo Sans Rounded 300" panose="02000000000000000000" pitchFamily="50" charset="0"/>
                <a:cs typeface="Arial" panose="020B0604020202020204" pitchFamily="34" charset="0"/>
              </a:rPr>
              <a:t>Donor families and living donors events include:</a:t>
            </a:r>
            <a:endParaRPr lang="en-GB" sz="3600" dirty="0">
              <a:solidFill>
                <a:srgbClr val="0E3569"/>
              </a:solidFill>
              <a:latin typeface="Museo Sans Rounded 300" panose="02000000000000000000" pitchFamily="50" charset="0"/>
              <a:cs typeface="Arial" panose="020B0604020202020204" pitchFamily="34" charset="0"/>
            </a:endParaRPr>
          </a:p>
          <a:p>
            <a:r>
              <a:rPr lang="en-GB" sz="3200" dirty="0">
                <a:solidFill>
                  <a:srgbClr val="0E3569"/>
                </a:solidFill>
                <a:latin typeface="Museo Sans Rounded 300" panose="02000000000000000000" pitchFamily="50" charset="0"/>
                <a:cs typeface="Arial" panose="020B0604020202020204" pitchFamily="34" charset="0"/>
              </a:rPr>
              <a:t>5km road race, 50m freestyle swim, 100m athletics, sprint, ball throw and long jump.</a:t>
            </a:r>
          </a:p>
          <a:p>
            <a:r>
              <a:rPr lang="en-GB" sz="1200" dirty="0">
                <a:solidFill>
                  <a:srgbClr val="FF0000"/>
                </a:solidFill>
                <a:latin typeface="Museo Sans Rounded 300" panose="02000000000000000000" pitchFamily="50" charset="0"/>
                <a:cs typeface="Arial" panose="020B0604020202020204" pitchFamily="34" charset="0"/>
              </a:rPr>
              <a:t>TBC WTGF Sports Committee</a:t>
            </a:r>
            <a:endParaRPr lang="en-GB" sz="1200" dirty="0">
              <a:solidFill>
                <a:srgbClr val="0E3569"/>
              </a:solidFill>
              <a:latin typeface="Museo Sans Rounded 300" panose="02000000000000000000" pitchFamily="50" charset="0"/>
              <a:cs typeface="Arial" panose="020B0604020202020204" pitchFamily="34" charset="0"/>
            </a:endParaRP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23BF52BC-7FAB-41EC-8C40-BE4323D1AFF6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6875" y="1545624"/>
            <a:ext cx="4312953" cy="40047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7335372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65" y="0"/>
            <a:ext cx="12178469" cy="6858000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A2006DF3-7212-4F7E-BF7E-36E89F1FF556}"/>
              </a:ext>
            </a:extLst>
          </p:cNvPr>
          <p:cNvSpPr/>
          <p:nvPr/>
        </p:nvSpPr>
        <p:spPr>
          <a:xfrm>
            <a:off x="673386" y="2132856"/>
            <a:ext cx="7078798" cy="467820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en-GB" sz="2800" dirty="0">
              <a:solidFill>
                <a:srgbClr val="0E3569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GB" sz="2800" dirty="0">
                <a:solidFill>
                  <a:srgbClr val="0E3569"/>
                </a:solidFill>
                <a:latin typeface="Museo Sans Rounded 300" panose="02000000000000000000" pitchFamily="50" charset="0"/>
                <a:cs typeface="Arial" panose="020B0604020202020204" pitchFamily="34" charset="0"/>
              </a:rPr>
              <a:t>3 December 2018 to 18 January 2019:  Early Bird Registration </a:t>
            </a:r>
          </a:p>
          <a:p>
            <a:endParaRPr lang="en-GB" sz="2800" b="1" dirty="0">
              <a:solidFill>
                <a:srgbClr val="0E3569"/>
              </a:solidFill>
              <a:latin typeface="Museo Sans Rounded 300" panose="02000000000000000000" pitchFamily="50" charset="0"/>
              <a:cs typeface="Arial" panose="020B0604020202020204" pitchFamily="34" charset="0"/>
            </a:endParaRPr>
          </a:p>
          <a:p>
            <a:r>
              <a:rPr lang="en-GB" sz="2800" dirty="0">
                <a:solidFill>
                  <a:srgbClr val="0E3569"/>
                </a:solidFill>
                <a:latin typeface="Museo Sans Rounded 300" panose="02000000000000000000" pitchFamily="50" charset="0"/>
                <a:cs typeface="Arial" panose="020B0604020202020204" pitchFamily="34" charset="0"/>
              </a:rPr>
              <a:t>15 February 2019: deadline for full Early Bird payment</a:t>
            </a:r>
          </a:p>
          <a:p>
            <a:endParaRPr lang="en-GB" sz="2800" dirty="0">
              <a:solidFill>
                <a:srgbClr val="0E3569"/>
              </a:solidFill>
              <a:latin typeface="Museo Sans Rounded 300" panose="02000000000000000000" pitchFamily="50" charset="0"/>
              <a:cs typeface="Arial" panose="020B0604020202020204" pitchFamily="34" charset="0"/>
            </a:endParaRPr>
          </a:p>
          <a:p>
            <a:r>
              <a:rPr lang="en-GB" sz="2800" dirty="0">
                <a:solidFill>
                  <a:srgbClr val="0E3569"/>
                </a:solidFill>
                <a:latin typeface="Museo Sans Rounded 300" panose="02000000000000000000" pitchFamily="50" charset="0"/>
                <a:cs typeface="Arial" panose="020B0604020202020204" pitchFamily="34" charset="0"/>
              </a:rPr>
              <a:t>19 January to 1 May: Full Registration</a:t>
            </a:r>
          </a:p>
          <a:p>
            <a:endParaRPr lang="en-GB" sz="2800" dirty="0">
              <a:solidFill>
                <a:srgbClr val="0E3569"/>
              </a:solidFill>
              <a:latin typeface="Museo Sans Rounded 300" panose="02000000000000000000" pitchFamily="50" charset="0"/>
              <a:cs typeface="Arial" panose="020B0604020202020204" pitchFamily="34" charset="0"/>
            </a:endParaRPr>
          </a:p>
          <a:p>
            <a:r>
              <a:rPr lang="en-GB" sz="2800" dirty="0">
                <a:solidFill>
                  <a:srgbClr val="0E3569"/>
                </a:solidFill>
                <a:latin typeface="Museo Sans Rounded 300" panose="02000000000000000000" pitchFamily="50" charset="0"/>
                <a:cs typeface="Arial" panose="020B0604020202020204" pitchFamily="34" charset="0"/>
              </a:rPr>
              <a:t>15 May: Deadline for full payment </a:t>
            </a:r>
          </a:p>
          <a:p>
            <a:endParaRPr lang="en-GB" dirty="0">
              <a:solidFill>
                <a:srgbClr val="0E3569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6EFDD545-CB6F-4131-9F3F-DD556D1CD7A2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02779" y="2612967"/>
            <a:ext cx="3315835" cy="2486876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F16FFDE9-A79E-4D16-B988-056B6274FA02}"/>
              </a:ext>
            </a:extLst>
          </p:cNvPr>
          <p:cNvSpPr txBox="1"/>
          <p:nvPr/>
        </p:nvSpPr>
        <p:spPr>
          <a:xfrm>
            <a:off x="838200" y="488866"/>
            <a:ext cx="943426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4000" b="1" dirty="0">
                <a:solidFill>
                  <a:srgbClr val="0E3569"/>
                </a:solidFill>
                <a:latin typeface="Museo Sans Rounded 300" panose="02000000000000000000" pitchFamily="50" charset="0"/>
                <a:cs typeface="Arial" panose="020B0604020202020204" pitchFamily="34" charset="0"/>
              </a:rPr>
              <a:t>WTG2019 Registration timeline</a:t>
            </a:r>
            <a:endParaRPr lang="en-GB" sz="2400" b="1" dirty="0">
              <a:solidFill>
                <a:srgbClr val="0E3569"/>
              </a:solidFill>
              <a:latin typeface="Museo Sans Rounded 300" panose="02000000000000000000" pitchFamily="50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8972635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65" y="0"/>
            <a:ext cx="12178469" cy="6858000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A2006DF3-7212-4F7E-BF7E-36E89F1FF556}"/>
              </a:ext>
            </a:extLst>
          </p:cNvPr>
          <p:cNvSpPr/>
          <p:nvPr/>
        </p:nvSpPr>
        <p:spPr>
          <a:xfrm>
            <a:off x="748862" y="1700808"/>
            <a:ext cx="6643282" cy="38164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dirty="0">
                <a:solidFill>
                  <a:srgbClr val="0E3569"/>
                </a:solidFill>
                <a:latin typeface="Museo Sans Rounded 300" panose="02000000000000000000" pitchFamily="50" charset="0"/>
                <a:cs typeface="Arial" panose="020B0604020202020204" pitchFamily="34" charset="0"/>
              </a:rPr>
              <a:t>A range of accommodation tiers are offered to make the Games more accessible and affordable for participants and supporters.</a:t>
            </a:r>
          </a:p>
          <a:p>
            <a:r>
              <a:rPr lang="en-GB" sz="3200" dirty="0">
                <a:solidFill>
                  <a:srgbClr val="0E3569"/>
                </a:solidFill>
                <a:latin typeface="Museo Sans Rounded 300" panose="02000000000000000000" pitchFamily="50" charset="0"/>
                <a:cs typeface="Arial" panose="020B0604020202020204" pitchFamily="34" charset="0"/>
              </a:rPr>
              <a:t>To keep teams together we strongly recommend early registration.</a:t>
            </a:r>
          </a:p>
          <a:p>
            <a:endParaRPr lang="en-GB" dirty="0">
              <a:solidFill>
                <a:srgbClr val="0E3569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5D7A9BF7-6ED5-4DF1-816A-902A7895C006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80176" y="2636912"/>
            <a:ext cx="4052221" cy="2616501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3AF574EA-DD78-4FF3-BE27-7658F209EC89}"/>
              </a:ext>
            </a:extLst>
          </p:cNvPr>
          <p:cNvSpPr txBox="1"/>
          <p:nvPr/>
        </p:nvSpPr>
        <p:spPr>
          <a:xfrm>
            <a:off x="838200" y="488866"/>
            <a:ext cx="943426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4000" b="1" dirty="0">
                <a:solidFill>
                  <a:srgbClr val="0E3569"/>
                </a:solidFill>
                <a:latin typeface="Museo Sans Rounded 300" panose="02000000000000000000" pitchFamily="50" charset="0"/>
                <a:cs typeface="Arial" panose="020B0604020202020204" pitchFamily="34" charset="0"/>
              </a:rPr>
              <a:t>WTG2019 Registration Fees</a:t>
            </a:r>
            <a:endParaRPr lang="en-GB" sz="2400" b="1" dirty="0">
              <a:solidFill>
                <a:srgbClr val="0E3569"/>
              </a:solidFill>
              <a:latin typeface="Museo Sans Rounded 300" panose="02000000000000000000" pitchFamily="50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0874554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5680"/>
            <a:ext cx="12178469" cy="6858000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B636C142-542C-4701-91E3-2C9B896A25FC}"/>
              </a:ext>
            </a:extLst>
          </p:cNvPr>
          <p:cNvSpPr/>
          <p:nvPr/>
        </p:nvSpPr>
        <p:spPr>
          <a:xfrm>
            <a:off x="1175792" y="695841"/>
            <a:ext cx="9096671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4000" b="1" dirty="0">
                <a:solidFill>
                  <a:srgbClr val="0E3569"/>
                </a:solidFill>
                <a:latin typeface="Museo Sans Rounded 300" panose="02000000000000000000" pitchFamily="50" charset="0"/>
                <a:cs typeface="Arial" panose="020B0604020202020204" pitchFamily="34" charset="0"/>
              </a:rPr>
              <a:t>Over 7500 bedrooms from budget to four-star luxury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1603B70D-4224-4487-A18B-9827D68BB686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22165" y="2308296"/>
            <a:ext cx="3528391" cy="1587776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CFE198B1-0DA6-4103-A57E-C883842CE8A7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22166" y="4424781"/>
            <a:ext cx="3532154" cy="1380483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1D9FF240-25CD-4130-94EA-C83870407DD2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73048" y="4197819"/>
            <a:ext cx="2932314" cy="1952921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BE35C524-73F5-45F2-B88A-1381886CD372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73048" y="2210067"/>
            <a:ext cx="2940708" cy="16860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61105846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65" y="0"/>
            <a:ext cx="12178469" cy="685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77816872-A312-4E18-97E4-DD5450367825}"/>
              </a:ext>
            </a:extLst>
          </p:cNvPr>
          <p:cNvSpPr txBox="1"/>
          <p:nvPr/>
        </p:nvSpPr>
        <p:spPr>
          <a:xfrm>
            <a:off x="5303913" y="2204864"/>
            <a:ext cx="6888088" cy="35394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solidFill>
                  <a:srgbClr val="0E3569"/>
                </a:solidFill>
                <a:latin typeface="Museo Sans Rounded 300" panose="02000000000000000000" pitchFamily="50" charset="0"/>
                <a:cs typeface="Arial" panose="020B0604020202020204" pitchFamily="34" charset="0"/>
              </a:rPr>
              <a:t>Package includes: </a:t>
            </a:r>
          </a:p>
          <a:p>
            <a:r>
              <a:rPr lang="en-GB" sz="3200" dirty="0">
                <a:solidFill>
                  <a:srgbClr val="0E3569"/>
                </a:solidFill>
                <a:latin typeface="Museo Sans Rounded 300" panose="02000000000000000000" pitchFamily="50" charset="0"/>
                <a:cs typeface="Arial" panose="020B0604020202020204" pitchFamily="34" charset="0"/>
              </a:rPr>
              <a:t>Full board for 7 nights, accreditation to participate in or be a spectator at the Games, attendance to all official events and ceremonies, transport to venues and unlimited travel on the local metro public transport system.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52CFAE27-5975-42B0-9CFB-8C0123539E4F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02955" y="1628800"/>
            <a:ext cx="3121152" cy="2075688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33F5DE76-5848-4924-BFF6-1A3AAD53375E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11091" y="3974579"/>
            <a:ext cx="3121152" cy="2081784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1E299FE5-796A-4C77-ACF6-364729541056}"/>
              </a:ext>
            </a:extLst>
          </p:cNvPr>
          <p:cNvSpPr txBox="1"/>
          <p:nvPr/>
        </p:nvSpPr>
        <p:spPr>
          <a:xfrm>
            <a:off x="838200" y="488866"/>
            <a:ext cx="9434264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solidFill>
                  <a:srgbClr val="0E3569"/>
                </a:solidFill>
                <a:latin typeface="Museo Sans Rounded 300" panose="02000000000000000000" pitchFamily="50" charset="0"/>
                <a:cs typeface="Arial" panose="020B0604020202020204" pitchFamily="34" charset="0"/>
              </a:rPr>
              <a:t>Standard and 4 star hotels and University accommodation</a:t>
            </a:r>
          </a:p>
        </p:txBody>
      </p:sp>
    </p:spTree>
    <p:extLst>
      <p:ext uri="{BB962C8B-B14F-4D97-AF65-F5344CB8AC3E}">
        <p14:creationId xmlns:p14="http://schemas.microsoft.com/office/powerpoint/2010/main" val="592784776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65" y="0"/>
            <a:ext cx="12178469" cy="685800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5512451" y="2643827"/>
            <a:ext cx="6679550" cy="44012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solidFill>
                  <a:srgbClr val="0E3569"/>
                </a:solidFill>
                <a:latin typeface="Museo Sans Rounded 300" panose="02000000000000000000" pitchFamily="50" charset="0"/>
                <a:cs typeface="Arial" panose="020B0604020202020204" pitchFamily="34" charset="0"/>
              </a:rPr>
              <a:t>Standard accommodation: </a:t>
            </a:r>
          </a:p>
          <a:p>
            <a:r>
              <a:rPr lang="en-GB" sz="3200" dirty="0">
                <a:solidFill>
                  <a:srgbClr val="0E3569"/>
                </a:solidFill>
                <a:latin typeface="Museo Sans Rounded 300" panose="02000000000000000000" pitchFamily="50" charset="0"/>
                <a:cs typeface="Arial" panose="020B0604020202020204" pitchFamily="34" charset="0"/>
              </a:rPr>
              <a:t>Full service hotels inclusive of breakfast and evening meals.</a:t>
            </a:r>
          </a:p>
          <a:p>
            <a:r>
              <a:rPr lang="en-GB" sz="3200" dirty="0">
                <a:solidFill>
                  <a:srgbClr val="FF0000"/>
                </a:solidFill>
                <a:latin typeface="Museo Sans Rounded 300" panose="02000000000000000000" pitchFamily="50" charset="0"/>
                <a:cs typeface="Arial" panose="020B0604020202020204" pitchFamily="34" charset="0"/>
              </a:rPr>
              <a:t>From £793 per person / £423 per junior sharing. (Discount of £150 per child sharing with 2 adults – up to 2 children).</a:t>
            </a:r>
          </a:p>
          <a:p>
            <a:endParaRPr lang="en-GB" sz="2800" dirty="0">
              <a:solidFill>
                <a:srgbClr val="0E3569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GB" sz="2800" dirty="0">
              <a:solidFill>
                <a:srgbClr val="0E3569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91A4BDD9-78A4-4114-89A0-51FB25932572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2606" y="1142921"/>
            <a:ext cx="3798797" cy="2535697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0721C094-7C98-4F6A-8C31-8E0E8ECEE48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7812" y="4293096"/>
            <a:ext cx="3803591" cy="21771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52917913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2160"/>
            <a:ext cx="12178469" cy="685800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5509744" y="2420888"/>
            <a:ext cx="6696744" cy="40318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solidFill>
                  <a:srgbClr val="0E3569"/>
                </a:solidFill>
                <a:latin typeface="Museo Sans Rounded 300" panose="02000000000000000000" pitchFamily="50" charset="0"/>
                <a:cs typeface="Arial" panose="020B0604020202020204" pitchFamily="34" charset="0"/>
              </a:rPr>
              <a:t>4 star – upgrade your experience!</a:t>
            </a:r>
          </a:p>
          <a:p>
            <a:r>
              <a:rPr lang="en-GB" sz="2800" dirty="0">
                <a:solidFill>
                  <a:srgbClr val="0E3569"/>
                </a:solidFill>
                <a:latin typeface="Museo Sans Rounded 300" panose="02000000000000000000" pitchFamily="50" charset="0"/>
                <a:cs typeface="Arial" panose="020B0604020202020204" pitchFamily="34" charset="0"/>
              </a:rPr>
              <a:t>Superior hotel accommodation with larger bedrooms and advanced amenities and standards. State of the art gym facilities and swimming pools.</a:t>
            </a:r>
          </a:p>
          <a:p>
            <a:r>
              <a:rPr lang="en-GB" sz="2800" dirty="0">
                <a:solidFill>
                  <a:srgbClr val="FF0000"/>
                </a:solidFill>
                <a:latin typeface="Museo Sans Rounded 300" panose="02000000000000000000" pitchFamily="50" charset="0"/>
                <a:cs typeface="Arial" panose="020B0604020202020204" pitchFamily="34" charset="0"/>
              </a:rPr>
              <a:t>From £923 per person / £523 per junior sharing (discount of £150 per child sharing with 2 adults – up to 2 children).</a:t>
            </a:r>
          </a:p>
          <a:p>
            <a:endParaRPr lang="en-GB" sz="2800" dirty="0">
              <a:solidFill>
                <a:srgbClr val="0E3569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A42E1715-D14C-4983-AA02-0B1F03DD35E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9374" y="1080288"/>
            <a:ext cx="4410996" cy="2348712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8726AFD1-71DB-4580-804F-6FA767CFF36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9374" y="3717032"/>
            <a:ext cx="4410996" cy="29353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34776514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65" y="0"/>
            <a:ext cx="12178469" cy="685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77816872-A312-4E18-97E4-DD5450367825}"/>
              </a:ext>
            </a:extLst>
          </p:cNvPr>
          <p:cNvSpPr txBox="1"/>
          <p:nvPr/>
        </p:nvSpPr>
        <p:spPr>
          <a:xfrm>
            <a:off x="5708299" y="2204864"/>
            <a:ext cx="6483701" cy="40934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solidFill>
                  <a:srgbClr val="0E3569"/>
                </a:solidFill>
                <a:latin typeface="Museo Sans Rounded 300" panose="02000000000000000000" pitchFamily="50" charset="0"/>
                <a:cs typeface="Arial" panose="020B0604020202020204" pitchFamily="34" charset="0"/>
              </a:rPr>
              <a:t>University accommodation -</a:t>
            </a:r>
          </a:p>
          <a:p>
            <a:r>
              <a:rPr lang="en-GB" sz="3200" b="1" dirty="0">
                <a:solidFill>
                  <a:srgbClr val="0E3569"/>
                </a:solidFill>
                <a:latin typeface="Museo Sans Rounded 300" panose="02000000000000000000" pitchFamily="50" charset="0"/>
                <a:cs typeface="Arial" panose="020B0604020202020204" pitchFamily="34" charset="0"/>
              </a:rPr>
              <a:t>the Games Village experience! </a:t>
            </a:r>
          </a:p>
          <a:p>
            <a:r>
              <a:rPr lang="en-GB" sz="2800" dirty="0">
                <a:solidFill>
                  <a:srgbClr val="0E3569"/>
                </a:solidFill>
                <a:latin typeface="Museo Sans Rounded 300" panose="02000000000000000000" pitchFamily="50" charset="0"/>
                <a:cs typeface="Arial" panose="020B0604020202020204" pitchFamily="34" charset="0"/>
              </a:rPr>
              <a:t>Private </a:t>
            </a:r>
            <a:r>
              <a:rPr lang="en-GB" sz="2800" dirty="0" err="1">
                <a:solidFill>
                  <a:srgbClr val="0E3569"/>
                </a:solidFill>
                <a:latin typeface="Museo Sans Rounded 300" panose="02000000000000000000" pitchFamily="50" charset="0"/>
                <a:cs typeface="Arial" panose="020B0604020202020204" pitchFamily="34" charset="0"/>
              </a:rPr>
              <a:t>en</a:t>
            </a:r>
            <a:r>
              <a:rPr lang="en-GB" sz="2800" dirty="0">
                <a:solidFill>
                  <a:srgbClr val="0E3569"/>
                </a:solidFill>
                <a:latin typeface="Museo Sans Rounded 300" panose="02000000000000000000" pitchFamily="50" charset="0"/>
                <a:cs typeface="Arial" panose="020B0604020202020204" pitchFamily="34" charset="0"/>
              </a:rPr>
              <a:t>-suite facilities, breakfast is continental style grab and go, buffet evening meals (10 mins walk) and large communal spaces for teams to gather. </a:t>
            </a:r>
            <a:r>
              <a:rPr lang="en-GB" sz="2800" dirty="0">
                <a:solidFill>
                  <a:srgbClr val="FF0000"/>
                </a:solidFill>
                <a:latin typeface="Museo Sans Rounded 300" panose="02000000000000000000" pitchFamily="50" charset="0"/>
                <a:cs typeface="Arial" panose="020B0604020202020204" pitchFamily="34" charset="0"/>
              </a:rPr>
              <a:t>15 years and above only. From £623 per person, single occupancy.</a:t>
            </a:r>
          </a:p>
          <a:p>
            <a:endParaRPr lang="en-GB" sz="2800" dirty="0">
              <a:solidFill>
                <a:srgbClr val="0E3569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34D51E29-D572-45F7-85D6-8191ED1CEB1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7448" y="1916832"/>
            <a:ext cx="3528392" cy="1759112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19D8644B-C1C4-42F3-9A1E-A7BF5B4ABFE4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5924" y="4365104"/>
            <a:ext cx="3528392" cy="13790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23216074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65" y="0"/>
            <a:ext cx="12178469" cy="685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77816872-A312-4E18-97E4-DD5450367825}"/>
              </a:ext>
            </a:extLst>
          </p:cNvPr>
          <p:cNvSpPr txBox="1"/>
          <p:nvPr/>
        </p:nvSpPr>
        <p:spPr>
          <a:xfrm>
            <a:off x="5159896" y="2024490"/>
            <a:ext cx="7044103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b="1" dirty="0">
                <a:solidFill>
                  <a:srgbClr val="0E3569"/>
                </a:solidFill>
                <a:latin typeface="Museo Sans Rounded 300" panose="02000000000000000000" pitchFamily="50" charset="0"/>
                <a:cs typeface="Arial" panose="020B0604020202020204" pitchFamily="34" charset="0"/>
              </a:rPr>
              <a:t>Family self-catering option includes:</a:t>
            </a:r>
          </a:p>
          <a:p>
            <a:r>
              <a:rPr lang="en-GB" sz="2800" dirty="0">
                <a:solidFill>
                  <a:srgbClr val="0E3569"/>
                </a:solidFill>
                <a:latin typeface="Museo Sans Rounded 300" panose="02000000000000000000" pitchFamily="50" charset="0"/>
                <a:cs typeface="Arial" panose="020B0604020202020204" pitchFamily="34" charset="0"/>
              </a:rPr>
              <a:t>7 nights accommodation in a centrally located apartment, packed lunches at Games venues, accreditation to participate in or be a spectator at the Games, attendance to all official events and ceremonies, transport to venues and unlimited travel on the local metro transport system. 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450CDCD0-6645-400D-A962-80B4B56B5E3D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7448" y="1340768"/>
            <a:ext cx="3670616" cy="2448272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6F887CBB-5575-4441-9C81-BF9C556839F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2760" y="4040857"/>
            <a:ext cx="3670616" cy="17452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63708138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65" y="0"/>
            <a:ext cx="12178469" cy="685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77816872-A312-4E18-97E4-DD5450367825}"/>
              </a:ext>
            </a:extLst>
          </p:cNvPr>
          <p:cNvSpPr txBox="1"/>
          <p:nvPr/>
        </p:nvSpPr>
        <p:spPr>
          <a:xfrm>
            <a:off x="5708299" y="2204864"/>
            <a:ext cx="6483701" cy="458587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solidFill>
                  <a:srgbClr val="0E3569"/>
                </a:solidFill>
                <a:latin typeface="Museo Sans Rounded 300" panose="02000000000000000000" pitchFamily="50" charset="0"/>
                <a:cs typeface="Arial" panose="020B0604020202020204" pitchFamily="34" charset="0"/>
              </a:rPr>
              <a:t>Family self-catering option</a:t>
            </a:r>
          </a:p>
          <a:p>
            <a:r>
              <a:rPr lang="en-GB" sz="3200" dirty="0">
                <a:solidFill>
                  <a:srgbClr val="0E3569"/>
                </a:solidFill>
                <a:latin typeface="Museo Sans Rounded 300" panose="02000000000000000000" pitchFamily="50" charset="0"/>
                <a:cs typeface="Arial" panose="020B0604020202020204" pitchFamily="34" charset="0"/>
              </a:rPr>
              <a:t>For families with juniors aged 12 or below, 1, 2 and 3 bedroom apartments. (Min 2 adults, 1 child; max 7 persons).</a:t>
            </a:r>
          </a:p>
          <a:p>
            <a:r>
              <a:rPr lang="en-GB" sz="3200" dirty="0">
                <a:solidFill>
                  <a:srgbClr val="FF0000"/>
                </a:solidFill>
                <a:latin typeface="Museo Sans Rounded 300" panose="02000000000000000000" pitchFamily="50" charset="0"/>
                <a:cs typeface="Arial" panose="020B0604020202020204" pitchFamily="34" charset="0"/>
              </a:rPr>
              <a:t>From £573 per person / £523 per junior.</a:t>
            </a:r>
          </a:p>
          <a:p>
            <a:endParaRPr lang="en-GB" sz="3200" dirty="0">
              <a:solidFill>
                <a:srgbClr val="0E3569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GB" sz="3200" dirty="0">
              <a:solidFill>
                <a:srgbClr val="0E3569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23A6E2B1-D532-41D0-9D57-833FFE444C9A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5400" y="1005024"/>
            <a:ext cx="3639603" cy="2423976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91EA07A3-FC8E-4B6E-A0E3-17E6F5F4ED2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7408" y="3921949"/>
            <a:ext cx="3567595" cy="26722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44758772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65" y="0"/>
            <a:ext cx="12178469" cy="6858000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A2006DF3-7212-4F7E-BF7E-36E89F1FF556}"/>
              </a:ext>
            </a:extLst>
          </p:cNvPr>
          <p:cNvSpPr/>
          <p:nvPr/>
        </p:nvSpPr>
        <p:spPr>
          <a:xfrm>
            <a:off x="748862" y="1700808"/>
            <a:ext cx="6643282" cy="443198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800" dirty="0">
                <a:solidFill>
                  <a:srgbClr val="0E3569"/>
                </a:solidFill>
                <a:latin typeface="Museo Sans Rounded 300" panose="02000000000000000000" pitchFamily="50" charset="0"/>
                <a:cs typeface="Arial" panose="020B0604020202020204" pitchFamily="34" charset="0"/>
              </a:rPr>
              <a:t>Accreditation only includes packed lunches at Games venues, accreditation to participate in or be a spectator at the Games, attendance to all official events and ceremonies (include food), designated transport to venues from agreed pick up locations, unlimited travel on Metro transport system. </a:t>
            </a:r>
          </a:p>
          <a:p>
            <a:r>
              <a:rPr lang="en-GB" sz="2800" dirty="0">
                <a:solidFill>
                  <a:srgbClr val="FF0000"/>
                </a:solidFill>
                <a:latin typeface="Museo Sans Rounded 300" panose="02000000000000000000" pitchFamily="50" charset="0"/>
                <a:cs typeface="Arial" panose="020B0604020202020204" pitchFamily="34" charset="0"/>
              </a:rPr>
              <a:t>From £523 per person / £323 per junior.</a:t>
            </a:r>
          </a:p>
          <a:p>
            <a:r>
              <a:rPr lang="en-GB" sz="1200" dirty="0">
                <a:solidFill>
                  <a:srgbClr val="0E3569"/>
                </a:solidFill>
                <a:latin typeface="Museo Sans Rounded 300" panose="02000000000000000000" pitchFamily="50" charset="0"/>
                <a:cs typeface="Arial" panose="020B0604020202020204" pitchFamily="34" charset="0"/>
              </a:rPr>
              <a:t>No transfers for arrival/departure days for accreditation only. </a:t>
            </a:r>
          </a:p>
          <a:p>
            <a:endParaRPr lang="en-GB" dirty="0">
              <a:solidFill>
                <a:srgbClr val="0E3569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5D7A9BF7-6ED5-4DF1-816A-902A7895C006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08168" y="2446351"/>
            <a:ext cx="4052221" cy="2510007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313481CF-9900-4061-8566-CA97C843F39A}"/>
              </a:ext>
            </a:extLst>
          </p:cNvPr>
          <p:cNvSpPr txBox="1"/>
          <p:nvPr/>
        </p:nvSpPr>
        <p:spPr>
          <a:xfrm>
            <a:off x="838200" y="488866"/>
            <a:ext cx="943426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4000" b="1" dirty="0">
                <a:solidFill>
                  <a:srgbClr val="0E3569"/>
                </a:solidFill>
                <a:latin typeface="Museo Sans Rounded 300" panose="02000000000000000000" pitchFamily="50" charset="0"/>
                <a:cs typeface="Arial" panose="020B0604020202020204" pitchFamily="34" charset="0"/>
              </a:rPr>
              <a:t>Non accommodation fee </a:t>
            </a:r>
            <a:endParaRPr lang="en-GB" sz="2400" b="1" dirty="0">
              <a:solidFill>
                <a:srgbClr val="0E3569"/>
              </a:solidFill>
              <a:latin typeface="Museo Sans Rounded 300" panose="02000000000000000000" pitchFamily="50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02857272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65" y="0"/>
            <a:ext cx="12178469" cy="6858000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8D253AD8-BBF7-4564-B61E-83064DBA641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5360" y="228600"/>
            <a:ext cx="8534400" cy="6400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50790548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65" y="0"/>
            <a:ext cx="12178469" cy="685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77816872-A312-4E18-97E4-DD5450367825}"/>
              </a:ext>
            </a:extLst>
          </p:cNvPr>
          <p:cNvSpPr txBox="1"/>
          <p:nvPr/>
        </p:nvSpPr>
        <p:spPr>
          <a:xfrm>
            <a:off x="5708299" y="2204864"/>
            <a:ext cx="6483701" cy="50167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dirty="0">
                <a:solidFill>
                  <a:srgbClr val="0E3569"/>
                </a:solidFill>
                <a:latin typeface="Museo Sans Rounded 300" panose="02000000000000000000" pitchFamily="50" charset="0"/>
                <a:cs typeface="Arial" panose="020B0604020202020204" pitchFamily="34" charset="0"/>
              </a:rPr>
              <a:t>Medical Certificates – results from mid February onwards.</a:t>
            </a:r>
          </a:p>
          <a:p>
            <a:endParaRPr lang="en-GB" sz="3200" dirty="0">
              <a:solidFill>
                <a:srgbClr val="0E3569"/>
              </a:solidFill>
              <a:latin typeface="Museo Sans Rounded 300" panose="02000000000000000000" pitchFamily="50" charset="0"/>
              <a:cs typeface="Arial" panose="020B0604020202020204" pitchFamily="34" charset="0"/>
            </a:endParaRPr>
          </a:p>
          <a:p>
            <a:r>
              <a:rPr lang="en-GB" sz="3200" dirty="0">
                <a:solidFill>
                  <a:srgbClr val="0E3569"/>
                </a:solidFill>
                <a:latin typeface="Museo Sans Rounded 300" panose="02000000000000000000" pitchFamily="50" charset="0"/>
                <a:cs typeface="Arial" panose="020B0604020202020204" pitchFamily="34" charset="0"/>
              </a:rPr>
              <a:t>Deadline for returning – mid June.</a:t>
            </a:r>
          </a:p>
          <a:p>
            <a:endParaRPr lang="en-GB" sz="3200" dirty="0">
              <a:solidFill>
                <a:srgbClr val="0E3569"/>
              </a:solidFill>
              <a:latin typeface="Museo Sans Rounded 300" panose="02000000000000000000" pitchFamily="50" charset="0"/>
              <a:cs typeface="Arial" panose="020B0604020202020204" pitchFamily="34" charset="0"/>
            </a:endParaRPr>
          </a:p>
          <a:p>
            <a:r>
              <a:rPr lang="en-GB" sz="3200" dirty="0">
                <a:solidFill>
                  <a:srgbClr val="0E3569"/>
                </a:solidFill>
                <a:latin typeface="Museo Sans Rounded 300" panose="02000000000000000000" pitchFamily="50" charset="0"/>
                <a:cs typeface="Arial" panose="020B0604020202020204" pitchFamily="34" charset="0"/>
              </a:rPr>
              <a:t>Drop in Clinics - Medical/Physio:</a:t>
            </a:r>
          </a:p>
          <a:p>
            <a:r>
              <a:rPr lang="en-GB" sz="3200" dirty="0">
                <a:solidFill>
                  <a:srgbClr val="0E3569"/>
                </a:solidFill>
                <a:latin typeface="Museo Sans Rounded 300" panose="02000000000000000000" pitchFamily="50" charset="0"/>
                <a:cs typeface="Arial" panose="020B0604020202020204" pitchFamily="34" charset="0"/>
              </a:rPr>
              <a:t>Hilton Hotel Gateshead and Newcastle Civic Centre</a:t>
            </a:r>
          </a:p>
          <a:p>
            <a:endParaRPr lang="en-GB" sz="3200" dirty="0">
              <a:solidFill>
                <a:srgbClr val="0E3569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GB" sz="3200" dirty="0">
              <a:solidFill>
                <a:srgbClr val="0E3569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12A562F4-4FF6-4510-B8A8-0BFEE7D44296}"/>
              </a:ext>
            </a:extLst>
          </p:cNvPr>
          <p:cNvSpPr txBox="1"/>
          <p:nvPr/>
        </p:nvSpPr>
        <p:spPr>
          <a:xfrm>
            <a:off x="838200" y="488866"/>
            <a:ext cx="943426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4000" b="1" dirty="0">
                <a:solidFill>
                  <a:srgbClr val="0E3569"/>
                </a:solidFill>
                <a:latin typeface="Museo Sans Rounded 300" panose="02000000000000000000" pitchFamily="50" charset="0"/>
                <a:cs typeface="Arial" panose="020B0604020202020204" pitchFamily="34" charset="0"/>
              </a:rPr>
              <a:t>Medical Information</a:t>
            </a:r>
            <a:endParaRPr lang="en-GB" sz="2400" b="1" dirty="0">
              <a:solidFill>
                <a:srgbClr val="0E3569"/>
              </a:solidFill>
              <a:latin typeface="Museo Sans Rounded 300" panose="02000000000000000000" pitchFamily="50" charset="0"/>
              <a:cs typeface="Arial" panose="020B0604020202020204" pitchFamily="34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FE058ADC-3C49-47F0-B85B-A10AEFC333F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3432" y="2308870"/>
            <a:ext cx="4000464" cy="22402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52005010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65" y="0"/>
            <a:ext cx="12178469" cy="685800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2279B9B1-EBFB-4E17-A111-39960DFA724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72971" y="1916832"/>
            <a:ext cx="9043180" cy="32403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58226006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22780" y="44624"/>
            <a:ext cx="9577064" cy="4288908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70752" y="5589240"/>
            <a:ext cx="1008112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4800" b="1" dirty="0">
                <a:solidFill>
                  <a:srgbClr val="002B62"/>
                </a:solidFill>
                <a:latin typeface="Museo Sans Rounded 300" panose="02000000000000000000" pitchFamily="50" charset="0"/>
                <a:cs typeface="Arial" panose="020B0604020202020204" pitchFamily="34" charset="0"/>
              </a:rPr>
              <a:t>www.worldtransplantgames.org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6722" y="4653136"/>
            <a:ext cx="1008112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4800" b="1" dirty="0">
                <a:solidFill>
                  <a:srgbClr val="002B62"/>
                </a:solidFill>
                <a:latin typeface="Museo Sans Rounded 300" panose="02000000000000000000" pitchFamily="50" charset="0"/>
                <a:cs typeface="Arial" panose="020B0604020202020204" pitchFamily="34" charset="0"/>
              </a:rPr>
              <a:t>17 – 24 August 2019</a:t>
            </a:r>
          </a:p>
        </p:txBody>
      </p:sp>
    </p:spTree>
    <p:extLst>
      <p:ext uri="{BB962C8B-B14F-4D97-AF65-F5344CB8AC3E}">
        <p14:creationId xmlns:p14="http://schemas.microsoft.com/office/powerpoint/2010/main" val="402618235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4690</TotalTime>
  <Words>973</Words>
  <Application>Microsoft Office PowerPoint</Application>
  <PresentationFormat>Widescreen</PresentationFormat>
  <Paragraphs>116</Paragraphs>
  <Slides>32</Slides>
  <Notes>31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32</vt:i4>
      </vt:variant>
    </vt:vector>
  </HeadingPairs>
  <TitlesOfParts>
    <vt:vector size="37" baseType="lpstr">
      <vt:lpstr>Arial</vt:lpstr>
      <vt:lpstr>Calibri</vt:lpstr>
      <vt:lpstr>Calibri Light</vt:lpstr>
      <vt:lpstr>Museo Sans Rounded 300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David Langham</dc:creator>
  <cp:lastModifiedBy>Michele McCallion</cp:lastModifiedBy>
  <cp:revision>232</cp:revision>
  <cp:lastPrinted>2018-09-17T13:37:21Z</cp:lastPrinted>
  <dcterms:created xsi:type="dcterms:W3CDTF">2017-01-24T15:33:48Z</dcterms:created>
  <dcterms:modified xsi:type="dcterms:W3CDTF">2018-11-21T14:20:58Z</dcterms:modified>
</cp:coreProperties>
</file>